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6FB11-8769-487B-BC97-3BDA3F1FC52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9C52-EBB9-47EF-B621-DD67FC755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571635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Деловая игра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Comic Sans MS" pitchFamily="66" charset="0"/>
              </a:rPr>
              <a:t>Семейный бюджет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Подготовила учитель математики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МБОУ Вороновская СОШ Пушкарева Г.А.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Тур 3. Здоровая семья.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u="sng" dirty="0" smtClean="0">
                <a:solidFill>
                  <a:srgbClr val="FF0000"/>
                </a:solidFill>
                <a:latin typeface="Comic Sans MS" pitchFamily="66" charset="0"/>
              </a:rPr>
              <a:t>Задание для всех</a:t>
            </a:r>
          </a:p>
          <a:p>
            <a:pPr>
              <a:lnSpc>
                <a:spcPct val="90000"/>
              </a:lnSpc>
              <a:buNone/>
            </a:pPr>
            <a:endParaRPr lang="ru-RU" alt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Вашей маме врачи назначили срочное лечение. Что вы предпримете?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1. Не станете тратить деньги, выберете самолечение (но нет гарантии, что она вылечится).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2. Положите в обычную больницу, где стоимость лечения составит 10000 руб. (вероятность выздоровления — 70 %).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3. Выберете домашнее лечение недорогими препаратами с обшей стоимостью </a:t>
            </a:r>
            <a:r>
              <a:rPr lang="en-US" altLang="ru-RU" dirty="0" smtClean="0">
                <a:latin typeface="Comic Sans MS" pitchFamily="66" charset="0"/>
              </a:rPr>
              <a:t>2</a:t>
            </a:r>
            <a:r>
              <a:rPr lang="ru-RU" altLang="ru-RU" dirty="0" smtClean="0">
                <a:latin typeface="Comic Sans MS" pitchFamily="66" charset="0"/>
              </a:rPr>
              <a:t>500 руб. (вероятность выздоровления — 50%).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4. Отправите в санаторий в России, потратив на путевку </a:t>
            </a:r>
            <a:r>
              <a:rPr lang="en-US" altLang="ru-RU" dirty="0" smtClean="0">
                <a:latin typeface="Comic Sans MS" pitchFamily="66" charset="0"/>
              </a:rPr>
              <a:t>8</a:t>
            </a:r>
            <a:r>
              <a:rPr lang="ru-RU" altLang="ru-RU" dirty="0" smtClean="0">
                <a:latin typeface="Comic Sans MS" pitchFamily="66" charset="0"/>
              </a:rPr>
              <a:t>5000 руб. (выздоровление 90%).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5. Отправите на лечение за границей и заплатите 4</a:t>
            </a:r>
            <a:r>
              <a:rPr lang="en-US" altLang="ru-RU" dirty="0" smtClean="0">
                <a:latin typeface="Comic Sans MS" pitchFamily="66" charset="0"/>
              </a:rPr>
              <a:t>00</a:t>
            </a:r>
            <a:r>
              <a:rPr lang="ru-RU" altLang="ru-RU" dirty="0" smtClean="0">
                <a:latin typeface="Comic Sans MS" pitchFamily="66" charset="0"/>
              </a:rPr>
              <a:t>000 руб. (гарантия выздоровления — 100%).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Comic Sans MS" pitchFamily="66" charset="0"/>
              </a:rPr>
              <a:t>Тур 4. Образование.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sz="4000" u="sng" dirty="0" smtClean="0">
                <a:solidFill>
                  <a:srgbClr val="FF0000"/>
                </a:solidFill>
                <a:latin typeface="Comic Sans MS" pitchFamily="66" charset="0"/>
              </a:rPr>
              <a:t>Задание для всех.</a:t>
            </a:r>
          </a:p>
          <a:p>
            <a:pPr>
              <a:lnSpc>
                <a:spcPct val="90000"/>
              </a:lnSpc>
              <a:buNone/>
            </a:pPr>
            <a:endParaRPr lang="ru-RU" alt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4000" dirty="0" smtClean="0">
                <a:latin typeface="Comic Sans MS" pitchFamily="66" charset="0"/>
              </a:rPr>
              <a:t>Выберите наиболее приемлемый вариант получения образования вашим ребенком.</a:t>
            </a:r>
          </a:p>
          <a:p>
            <a:pPr>
              <a:lnSpc>
                <a:spcPct val="90000"/>
              </a:lnSpc>
              <a:buNone/>
            </a:pPr>
            <a:endParaRPr lang="ru-RU" altLang="ru-RU" sz="4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4000" dirty="0" smtClean="0">
                <a:latin typeface="Comic Sans MS" pitchFamily="66" charset="0"/>
              </a:rPr>
              <a:t>1. В обычном российском колледже (образование бесплатно, целевые взносы – 2500 руб. в год)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4000" dirty="0" smtClean="0">
                <a:latin typeface="Comic Sans MS" pitchFamily="66" charset="0"/>
              </a:rPr>
              <a:t>2. В колледже при Московском государственном институте международных отношений (МГИМО) с дальнейшим зачислением в этот ВУЗ за 139000 руб. в год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4000" dirty="0" smtClean="0">
                <a:latin typeface="Comic Sans MS" pitchFamily="66" charset="0"/>
              </a:rPr>
              <a:t>3. Обучение в колледже при Оксфордском университете с перспективой дальнейшего поступления в любой ВУЗ мира за 6</a:t>
            </a:r>
            <a:r>
              <a:rPr lang="en-US" altLang="ru-RU" sz="4000" dirty="0" smtClean="0">
                <a:latin typeface="Comic Sans MS" pitchFamily="66" charset="0"/>
              </a:rPr>
              <a:t>0</a:t>
            </a:r>
            <a:r>
              <a:rPr lang="ru-RU" altLang="ru-RU" sz="4000" dirty="0" smtClean="0">
                <a:latin typeface="Comic Sans MS" pitchFamily="66" charset="0"/>
              </a:rPr>
              <a:t>0000 руб. в год.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4000" dirty="0" smtClean="0">
                <a:latin typeface="Comic Sans MS" pitchFamily="66" charset="0"/>
              </a:rPr>
              <a:t>4. В обычном российском университете , в другой области (общежитие предоставляется), за 40000 руб. в год</a:t>
            </a:r>
          </a:p>
          <a:p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altLang="ru-RU" b="1" dirty="0" smtClean="0">
                <a:solidFill>
                  <a:srgbClr val="FF0000"/>
                </a:solidFill>
                <a:latin typeface="Comic Sans MS" pitchFamily="66" charset="0"/>
              </a:rPr>
              <a:t>Чтобы финансы не пели романсы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AutoNum type="arabicParenR"/>
            </a:pPr>
            <a:r>
              <a:rPr lang="ru-RU" altLang="ru-RU" dirty="0" smtClean="0">
                <a:latin typeface="Comic Sans MS" pitchFamily="66" charset="0"/>
              </a:rPr>
              <a:t>Перед походом в магазин составьте список необходимых товаров и продуктов</a:t>
            </a:r>
          </a:p>
          <a:p>
            <a:pPr>
              <a:buFontTx/>
              <a:buAutoNum type="arabicParenR"/>
            </a:pPr>
            <a:r>
              <a:rPr lang="ru-RU" altLang="ru-RU" dirty="0" smtClean="0">
                <a:latin typeface="Comic Sans MS" pitchFamily="66" charset="0"/>
              </a:rPr>
              <a:t>Не ходите в магазин на голодный желудок (до 20% лишних покупок)</a:t>
            </a:r>
          </a:p>
          <a:p>
            <a:pPr>
              <a:buFontTx/>
              <a:buAutoNum type="arabicParenR"/>
            </a:pPr>
            <a:r>
              <a:rPr lang="ru-RU" altLang="ru-RU" dirty="0" smtClean="0">
                <a:latin typeface="Comic Sans MS" pitchFamily="66" charset="0"/>
              </a:rPr>
              <a:t>В магазине строго следуйте вашему списку</a:t>
            </a:r>
          </a:p>
          <a:p>
            <a:pPr>
              <a:buFontTx/>
              <a:buAutoNum type="arabicParenR"/>
            </a:pPr>
            <a:r>
              <a:rPr lang="ru-RU" altLang="ru-RU" dirty="0" smtClean="0">
                <a:latin typeface="Comic Sans MS" pitchFamily="66" charset="0"/>
              </a:rPr>
              <a:t>Не берите с собой лишние деньги</a:t>
            </a:r>
          </a:p>
          <a:p>
            <a:pPr>
              <a:buFontTx/>
              <a:buAutoNum type="arabicParenR"/>
            </a:pPr>
            <a:r>
              <a:rPr lang="ru-RU" altLang="ru-RU" dirty="0" smtClean="0">
                <a:latin typeface="Comic Sans MS" pitchFamily="66" charset="0"/>
              </a:rPr>
              <a:t>Не ходите в магазин с маленькими детьми (только по необходимости)</a:t>
            </a:r>
          </a:p>
          <a:p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r>
              <a:rPr lang="ru-RU" altLang="ru-RU" sz="2400" dirty="0" smtClean="0">
                <a:solidFill>
                  <a:srgbClr val="000099"/>
                </a:solidFill>
                <a:latin typeface="Comic Sans MS" pitchFamily="66" charset="0"/>
              </a:rPr>
              <a:t>Сократите количество походов в магазин в месяц</a:t>
            </a:r>
            <a:r>
              <a:rPr lang="ru-RU" altLang="ru-RU" sz="2400" dirty="0" smtClean="0">
                <a:latin typeface="Comic Sans MS" pitchFamily="66" charset="0"/>
              </a:rPr>
              <a:t> (за продуктами раз в неделю, за одеждой еще реже (по необходимости))</a:t>
            </a:r>
          </a:p>
          <a:p>
            <a:r>
              <a:rPr lang="ru-RU" altLang="ru-RU" sz="2400" dirty="0" smtClean="0">
                <a:latin typeface="Comic Sans MS" pitchFamily="66" charset="0"/>
              </a:rPr>
              <a:t>7) </a:t>
            </a:r>
            <a:r>
              <a:rPr lang="ru-RU" altLang="ru-RU" sz="2400" dirty="0" smtClean="0">
                <a:solidFill>
                  <a:srgbClr val="000099"/>
                </a:solidFill>
                <a:latin typeface="Comic Sans MS" pitchFamily="66" charset="0"/>
              </a:rPr>
              <a:t>Оптом – дешевле</a:t>
            </a:r>
            <a:r>
              <a:rPr lang="ru-RU" altLang="ru-RU" sz="2400" dirty="0" smtClean="0">
                <a:latin typeface="Comic Sans MS" pitchFamily="66" charset="0"/>
              </a:rPr>
              <a:t> (продукты дешевле покупать на оптовых рынках, если есть где хранить) или в складчину с кем-нибудь из друзей.</a:t>
            </a:r>
          </a:p>
          <a:p>
            <a:r>
              <a:rPr lang="ru-RU" altLang="ru-RU" sz="2400" dirty="0" smtClean="0">
                <a:latin typeface="Comic Sans MS" pitchFamily="66" charset="0"/>
              </a:rPr>
              <a:t>8) </a:t>
            </a:r>
            <a:r>
              <a:rPr lang="ru-RU" altLang="ru-RU" sz="2400" dirty="0" smtClean="0">
                <a:solidFill>
                  <a:srgbClr val="000099"/>
                </a:solidFill>
                <a:latin typeface="Comic Sans MS" pitchFamily="66" charset="0"/>
              </a:rPr>
              <a:t>Не переплачивать за рекламу и упаковку</a:t>
            </a:r>
            <a:r>
              <a:rPr lang="ru-RU" altLang="ru-RU" sz="2400" dirty="0" smtClean="0">
                <a:latin typeface="Comic Sans MS" pitchFamily="66" charset="0"/>
              </a:rPr>
              <a:t> (упаковка –в мусор). Есть товары не хуже по качеству в более скромных упаковках.</a:t>
            </a:r>
          </a:p>
          <a:p>
            <a:r>
              <a:rPr lang="ru-RU" altLang="ru-RU" sz="2400" dirty="0" smtClean="0">
                <a:latin typeface="Comic Sans MS" pitchFamily="66" charset="0"/>
              </a:rPr>
              <a:t>9) </a:t>
            </a:r>
            <a:r>
              <a:rPr lang="ru-RU" altLang="ru-RU" sz="2400" dirty="0" smtClean="0">
                <a:solidFill>
                  <a:srgbClr val="000099"/>
                </a:solidFill>
                <a:latin typeface="Comic Sans MS" pitchFamily="66" charset="0"/>
              </a:rPr>
              <a:t>Приучите себя откладывать 1/10 часть дохода в месяц на «сбережения»</a:t>
            </a:r>
            <a:r>
              <a:rPr lang="ru-RU" altLang="ru-RU" sz="2400" dirty="0" smtClean="0">
                <a:latin typeface="Comic Sans MS" pitchFamily="66" charset="0"/>
              </a:rPr>
              <a:t>  - </a:t>
            </a:r>
            <a:r>
              <a:rPr lang="ru-RU" altLang="ru-RU" sz="2400" dirty="0" smtClean="0">
                <a:solidFill>
                  <a:srgbClr val="FF0000"/>
                </a:solidFill>
                <a:latin typeface="Comic Sans MS" pitchFamily="66" charset="0"/>
              </a:rPr>
              <a:t>«неприкосновенный запас»</a:t>
            </a:r>
          </a:p>
          <a:p>
            <a:r>
              <a:rPr lang="ru-RU" altLang="ru-RU" sz="2400" dirty="0" smtClean="0">
                <a:latin typeface="Comic Sans MS" pitchFamily="66" charset="0"/>
              </a:rPr>
              <a:t> 10) </a:t>
            </a:r>
            <a:r>
              <a:rPr lang="ru-RU" altLang="ru-RU" sz="2400" dirty="0" smtClean="0">
                <a:solidFill>
                  <a:srgbClr val="000099"/>
                </a:solidFill>
                <a:latin typeface="Comic Sans MS" pitchFamily="66" charset="0"/>
              </a:rPr>
              <a:t>Приучите себя в конце дня считать ваши расходы и записывать</a:t>
            </a:r>
            <a:r>
              <a:rPr lang="ru-RU" altLang="ru-RU" sz="2400" dirty="0" smtClean="0">
                <a:latin typeface="Comic Sans MS" pitchFamily="66" charset="0"/>
              </a:rPr>
              <a:t>, к концу месяца увидите, куда уходят деньги.</a:t>
            </a:r>
          </a:p>
          <a:p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Цель игры: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Сформировать представление обучающихся о бюджете семьи, как основной категории домашней экономики;</a:t>
            </a:r>
          </a:p>
          <a:p>
            <a:r>
              <a:rPr lang="ru-RU" sz="4000" b="1" dirty="0" smtClean="0">
                <a:latin typeface="Comic Sans MS" pitchFamily="66" charset="0"/>
              </a:rPr>
              <a:t>Рассмотреть основные способы рационального расходования личных денежных средств.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«Семейный Бюджет»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i="1" dirty="0" smtClean="0">
                <a:solidFill>
                  <a:srgbClr val="000099"/>
                </a:solidFill>
                <a:latin typeface="Tahoma" pitchFamily="34" charset="0"/>
              </a:rPr>
              <a:t>«</a:t>
            </a:r>
            <a:r>
              <a:rPr lang="ru-RU" altLang="ru-RU" i="1" dirty="0" smtClean="0">
                <a:solidFill>
                  <a:srgbClr val="000099"/>
                </a:solidFill>
                <a:latin typeface="Comic Sans MS" pitchFamily="66" charset="0"/>
              </a:rPr>
              <a:t>Кто не считает свои деньги, тот проявляет неуважение к своему труду»</a:t>
            </a:r>
          </a:p>
          <a:p>
            <a:r>
              <a:rPr lang="ru-RU" altLang="ru-RU" b="1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Бюджет</a:t>
            </a:r>
            <a:r>
              <a:rPr lang="ru-RU" altLang="ru-RU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– </a:t>
            </a:r>
            <a:r>
              <a:rPr lang="ru-RU" altLang="ru-RU" b="1" dirty="0" smtClean="0">
                <a:latin typeface="Comic Sans MS" pitchFamily="66" charset="0"/>
                <a:cs typeface="Times New Roman" pitchFamily="18" charset="0"/>
              </a:rPr>
              <a:t>сводный план сбора доходов и использования полученных средств на покрытие всех видов расходов.</a:t>
            </a:r>
          </a:p>
          <a:p>
            <a:r>
              <a:rPr lang="ru-RU" altLang="ru-RU" b="1" dirty="0" smtClean="0">
                <a:solidFill>
                  <a:srgbClr val="000099"/>
                </a:solidFill>
                <a:latin typeface="Comic Sans MS" pitchFamily="66" charset="0"/>
              </a:rPr>
              <a:t>«БАЛАНС»-</a:t>
            </a:r>
            <a:r>
              <a:rPr lang="ru-RU" altLang="ru-RU" b="1" dirty="0" smtClean="0">
                <a:solidFill>
                  <a:srgbClr val="330033"/>
                </a:solidFill>
                <a:latin typeface="Comic Sans MS" pitchFamily="66" charset="0"/>
              </a:rPr>
              <a:t> </a:t>
            </a:r>
            <a:r>
              <a:rPr lang="ru-RU" altLang="ru-RU" b="1" dirty="0" smtClean="0">
                <a:latin typeface="Comic Sans MS" pitchFamily="66" charset="0"/>
              </a:rPr>
              <a:t>французское слово   «весы».</a:t>
            </a:r>
          </a:p>
          <a:p>
            <a:endParaRPr lang="ru-RU" alt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B2B2B2"/>
              </a:buClr>
              <a:buSzPct val="90000"/>
              <a:buNone/>
            </a:pPr>
            <a:r>
              <a:rPr lang="ru-RU" alt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Р=Д </a:t>
            </a:r>
            <a:r>
              <a:rPr lang="ru-RU" altLang="ru-RU" sz="4000" b="1" dirty="0" smtClean="0">
                <a:latin typeface="Comic Sans MS" pitchFamily="66" charset="0"/>
              </a:rPr>
              <a:t>бюджет сбалансирован.</a:t>
            </a:r>
          </a:p>
          <a:p>
            <a:pPr>
              <a:lnSpc>
                <a:spcPct val="90000"/>
              </a:lnSpc>
              <a:buClr>
                <a:srgbClr val="B2B2B2"/>
              </a:buClr>
              <a:buSzPct val="90000"/>
              <a:buNone/>
            </a:pPr>
            <a:r>
              <a:rPr lang="ru-RU" alt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Р больше Д</a:t>
            </a:r>
            <a:r>
              <a:rPr lang="ru-RU" altLang="ru-RU" sz="4000" b="1" dirty="0" smtClean="0">
                <a:solidFill>
                  <a:srgbClr val="330033"/>
                </a:solidFill>
                <a:latin typeface="Comic Sans MS" pitchFamily="66" charset="0"/>
              </a:rPr>
              <a:t> </a:t>
            </a:r>
            <a:r>
              <a:rPr lang="ru-RU" altLang="ru-RU" sz="4000" b="1" dirty="0" smtClean="0">
                <a:latin typeface="Comic Sans MS" pitchFamily="66" charset="0"/>
              </a:rPr>
              <a:t>-бюджет имеет дефицит.</a:t>
            </a:r>
          </a:p>
          <a:p>
            <a:pPr>
              <a:lnSpc>
                <a:spcPct val="90000"/>
              </a:lnSpc>
              <a:buClr>
                <a:srgbClr val="B2B2B2"/>
              </a:buClr>
              <a:buSzPct val="90000"/>
              <a:buNone/>
            </a:pPr>
            <a:r>
              <a:rPr lang="ru-RU" alt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Д больше Р</a:t>
            </a:r>
            <a:r>
              <a:rPr lang="ru-RU" altLang="ru-RU" sz="4000" b="1" dirty="0" smtClean="0">
                <a:solidFill>
                  <a:srgbClr val="330033"/>
                </a:solidFill>
                <a:latin typeface="Comic Sans MS" pitchFamily="66" charset="0"/>
              </a:rPr>
              <a:t> </a:t>
            </a:r>
            <a:r>
              <a:rPr lang="ru-RU" altLang="ru-RU" sz="4000" b="1" dirty="0" smtClean="0">
                <a:latin typeface="Comic Sans MS" pitchFamily="66" charset="0"/>
              </a:rPr>
              <a:t>– бюджет </a:t>
            </a:r>
            <a:r>
              <a:rPr lang="ru-RU" altLang="ru-RU" sz="4000" b="1" dirty="0" err="1" smtClean="0">
                <a:latin typeface="Comic Sans MS" pitchFamily="66" charset="0"/>
              </a:rPr>
              <a:t>избыточный,</a:t>
            </a:r>
            <a:r>
              <a:rPr lang="ru-RU" altLang="ru-RU" sz="4000" b="1" dirty="0" err="1" smtClean="0">
                <a:solidFill>
                  <a:srgbClr val="330033"/>
                </a:solidFill>
                <a:latin typeface="Comic Sans MS" pitchFamily="66" charset="0"/>
              </a:rPr>
              <a:t>профицитный</a:t>
            </a:r>
            <a:r>
              <a:rPr lang="ru-RU" altLang="ru-RU" sz="4000" b="1" dirty="0" smtClean="0">
                <a:solidFill>
                  <a:srgbClr val="330033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buClr>
                <a:srgbClr val="B2B2B2"/>
              </a:buClr>
              <a:buSzPct val="90000"/>
              <a:buNone/>
            </a:pPr>
            <a:r>
              <a:rPr lang="ru-RU" alt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Р – расходы, Д - доходы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800" b="1" dirty="0" smtClean="0">
                <a:solidFill>
                  <a:srgbClr val="002060"/>
                </a:solidFill>
                <a:latin typeface="Comic Sans MS" pitchFamily="66" charset="0"/>
              </a:rPr>
              <a:t>Бюджет семьи </a:t>
            </a:r>
            <a:br>
              <a:rPr lang="ru-RU" altLang="ru-RU" sz="4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altLang="ru-RU" sz="4800" b="1" dirty="0" smtClean="0">
                <a:solidFill>
                  <a:srgbClr val="002060"/>
                </a:solidFill>
                <a:latin typeface="Comic Sans MS" pitchFamily="66" charset="0"/>
              </a:rPr>
              <a:t>(расчет на один месяц)</a:t>
            </a:r>
            <a:endParaRPr lang="ru-RU" sz="4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  <a:latin typeface="Comic Sans MS" pitchFamily="66" charset="0"/>
              </a:rPr>
              <a:t>Туры: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125000"/>
              </a:lnSpc>
              <a:buClr>
                <a:srgbClr val="0BD0D9"/>
              </a:buClr>
              <a:buSzPct val="95000"/>
              <a:buNone/>
            </a:pPr>
            <a:r>
              <a:rPr lang="ru-RU" altLang="ru-RU" sz="3600" b="1" dirty="0" smtClean="0">
                <a:latin typeface="Comic Sans MS" pitchFamily="66" charset="0"/>
              </a:rPr>
              <a:t>1. Продовольственная корзина.      </a:t>
            </a:r>
          </a:p>
          <a:p>
            <a:pPr marL="273050" indent="-273050">
              <a:lnSpc>
                <a:spcPct val="125000"/>
              </a:lnSpc>
              <a:buClr>
                <a:srgbClr val="0BD0D9"/>
              </a:buClr>
              <a:buSzPct val="95000"/>
              <a:buNone/>
            </a:pPr>
            <a:r>
              <a:rPr lang="ru-RU" altLang="ru-RU" sz="3600" b="1" dirty="0" smtClean="0">
                <a:latin typeface="Comic Sans MS" pitchFamily="66" charset="0"/>
              </a:rPr>
              <a:t>2. День рождения ребенка.</a:t>
            </a:r>
          </a:p>
          <a:p>
            <a:pPr marL="273050" indent="-273050">
              <a:lnSpc>
                <a:spcPct val="125000"/>
              </a:lnSpc>
              <a:buClr>
                <a:srgbClr val="0BD0D9"/>
              </a:buClr>
              <a:buSzPct val="95000"/>
              <a:buNone/>
            </a:pPr>
            <a:r>
              <a:rPr lang="ru-RU" altLang="ru-RU" sz="3600" b="1" dirty="0" smtClean="0">
                <a:latin typeface="Comic Sans MS" pitchFamily="66" charset="0"/>
              </a:rPr>
              <a:t>3. Здоровая семья.</a:t>
            </a:r>
          </a:p>
          <a:p>
            <a:pPr marL="273050" indent="-273050">
              <a:lnSpc>
                <a:spcPct val="125000"/>
              </a:lnSpc>
              <a:buClr>
                <a:srgbClr val="0BD0D9"/>
              </a:buClr>
              <a:buSzPct val="95000"/>
              <a:buNone/>
            </a:pPr>
            <a:r>
              <a:rPr lang="ru-RU" altLang="ru-RU" sz="3600" b="1" dirty="0" smtClean="0">
                <a:latin typeface="Comic Sans MS" pitchFamily="66" charset="0"/>
              </a:rPr>
              <a:t>4. Образование.</a:t>
            </a:r>
          </a:p>
          <a:p>
            <a:pPr lvl="8"/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2060"/>
                </a:solidFill>
                <a:latin typeface="Comic Sans MS" pitchFamily="66" charset="0"/>
              </a:rPr>
              <a:t>Тур 1. </a:t>
            </a:r>
            <a:br>
              <a:rPr lang="ru-RU" alt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altLang="ru-RU" dirty="0" smtClean="0">
                <a:solidFill>
                  <a:srgbClr val="002060"/>
                </a:solidFill>
                <a:latin typeface="Comic Sans MS" pitchFamily="66" charset="0"/>
              </a:rPr>
              <a:t>Продовольственная корзина.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21523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Во всех трех случаях в продовольственной корзине должны обязательно присутствовать следующие наименования продуктов: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1) хлеб;	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2) сахар;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3) масло;       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4) мясо; 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5)  рыба;	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6) молоко;      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7) яйцо;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8) картофель;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9) овощи;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Comic Sans MS" pitchFamily="66" charset="0"/>
              </a:rPr>
              <a:t>10) фрукты.</a:t>
            </a:r>
          </a:p>
          <a:p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alt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Тур 2. День рождения ребенка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u="sng" dirty="0" smtClean="0">
                <a:solidFill>
                  <a:srgbClr val="C00000"/>
                </a:solidFill>
                <a:latin typeface="Comic Sans MS" pitchFamily="66" charset="0"/>
              </a:rPr>
              <a:t>Задание для всех</a:t>
            </a:r>
          </a:p>
          <a:p>
            <a:pPr>
              <a:lnSpc>
                <a:spcPct val="80000"/>
              </a:lnSpc>
              <a:buNone/>
            </a:pPr>
            <a:endParaRPr lang="ru-RU" altLang="ru-RU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Выберите наиболее приемлемый для вашей семьи вариант подготовки дня рождения с учетом размера вашего дохода и количества 15 - 20 человек.</a:t>
            </a:r>
          </a:p>
          <a:p>
            <a:pPr>
              <a:lnSpc>
                <a:spcPct val="80000"/>
              </a:lnSpc>
              <a:buNone/>
            </a:pPr>
            <a:endParaRPr lang="ru-RU" altLang="ru-RU" dirty="0" smtClean="0">
              <a:latin typeface="Comic Sans MS" pitchFamily="66" charset="0"/>
            </a:endParaRP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ru-RU" altLang="ru-RU" dirty="0" smtClean="0">
                <a:latin typeface="Comic Sans MS" pitchFamily="66" charset="0"/>
              </a:rPr>
              <a:t>Вы самостоятельно готовите программу праздника, покупаете продукты, на оптовом рынке, сами готовите праздничные блюда. Расходы составят 5000 руб.</a:t>
            </a:r>
          </a:p>
          <a:p>
            <a:pPr marL="514350" indent="-514350">
              <a:lnSpc>
                <a:spcPct val="80000"/>
              </a:lnSpc>
              <a:buNone/>
            </a:pPr>
            <a:endParaRPr lang="ru-RU" altLang="ru-RU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2. Вы арендуете кафе; расходы составляют 500 руб. на человека, но конкурсную программу готовите самостоятельно.</a:t>
            </a:r>
          </a:p>
          <a:p>
            <a:pPr>
              <a:lnSpc>
                <a:spcPct val="80000"/>
              </a:lnSpc>
              <a:buNone/>
            </a:pPr>
            <a:endParaRPr lang="ru-RU" altLang="ru-RU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Comic Sans MS" pitchFamily="66" charset="0"/>
              </a:rPr>
              <a:t>3. Вы арендуете хороший ресторан, нанимаете аниматоров и ведущих, полностью освобождая себя от хлопот, и шума, расходы составят 5000 руб. на человека.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649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Деловая игра</vt:lpstr>
      <vt:lpstr>Цель игры:</vt:lpstr>
      <vt:lpstr>«Семейный Бюджет»</vt:lpstr>
      <vt:lpstr>Презентация PowerPoint</vt:lpstr>
      <vt:lpstr>Презентация PowerPoint</vt:lpstr>
      <vt:lpstr>Туры:</vt:lpstr>
      <vt:lpstr>Тур 1.  Продовольственная корзина.</vt:lpstr>
      <vt:lpstr>Во всех трех случаях в продовольственной корзине должны обязательно присутствовать следующие наименования продуктов:</vt:lpstr>
      <vt:lpstr>Тур 2. День рождения ребенка</vt:lpstr>
      <vt:lpstr>Тур 3. Здоровая семья.</vt:lpstr>
      <vt:lpstr>Тур 4. Образование.</vt:lpstr>
      <vt:lpstr>«Чтобы финансы не пели романсы»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Надежда Николаевна</dc:creator>
  <cp:lastModifiedBy>User</cp:lastModifiedBy>
  <cp:revision>33</cp:revision>
  <dcterms:created xsi:type="dcterms:W3CDTF">2015-02-02T08:38:14Z</dcterms:created>
  <dcterms:modified xsi:type="dcterms:W3CDTF">2022-11-24T16:46:22Z</dcterms:modified>
</cp:coreProperties>
</file>